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1"/>
  </p:notesMasterIdLst>
  <p:handoutMasterIdLst>
    <p:handoutMasterId r:id="rId22"/>
  </p:handoutMasterIdLst>
  <p:sldIdLst>
    <p:sldId id="350" r:id="rId5"/>
    <p:sldId id="352" r:id="rId6"/>
    <p:sldId id="361" r:id="rId7"/>
    <p:sldId id="334" r:id="rId8"/>
    <p:sldId id="365" r:id="rId9"/>
    <p:sldId id="366" r:id="rId10"/>
    <p:sldId id="367" r:id="rId11"/>
    <p:sldId id="354" r:id="rId12"/>
    <p:sldId id="357" r:id="rId13"/>
    <p:sldId id="369" r:id="rId14"/>
    <p:sldId id="370" r:id="rId15"/>
    <p:sldId id="371" r:id="rId16"/>
    <p:sldId id="372" r:id="rId17"/>
    <p:sldId id="373" r:id="rId18"/>
    <p:sldId id="374" r:id="rId19"/>
    <p:sldId id="34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06F224-D64C-457C-BA88-E533C3BA97D6}" v="2055" dt="2022-04-29T06:57:10.6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5226" autoAdjust="0"/>
  </p:normalViewPr>
  <p:slideViewPr>
    <p:cSldViewPr snapToGrid="0">
      <p:cViewPr varScale="1">
        <p:scale>
          <a:sx n="95" d="100"/>
          <a:sy n="95" d="100"/>
        </p:scale>
        <p:origin x="67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4/28/2022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02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28,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28,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28,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28,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28,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28,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28,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28,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28,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April 28, 2022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tutorials/convolutional-neural-networks-python" TargetMode="External"/><Relationship Id="rId2" Type="http://schemas.openxmlformats.org/officeDocument/2006/relationships/hyperlink" Target="https://www.w3schools.com/python/python_ml_data_distribution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youtube.com/watch?v=0zbhg79i_Bs" TargetMode="External"/><Relationship Id="rId4" Type="http://schemas.openxmlformats.org/officeDocument/2006/relationships/hyperlink" Target="https://www.youtube.com/watch?v=zfiSAzpy9NM&amp;list=PLeo1K3hjS3uu7CxAacxVndI4bE_o3BDtO&amp;index=23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1CC51C-733F-4E00-8669-7E36626EC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35" y="66955"/>
            <a:ext cx="2051864" cy="18509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AF9EBF-C981-45B0-991D-B9A9645412E1}"/>
              </a:ext>
            </a:extLst>
          </p:cNvPr>
          <p:cNvSpPr txBox="1"/>
          <p:nvPr/>
        </p:nvSpPr>
        <p:spPr>
          <a:xfrm>
            <a:off x="438067" y="2352476"/>
            <a:ext cx="11315865" cy="25391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500" b="1" dirty="0">
                <a:solidFill>
                  <a:srgbClr val="C00000"/>
                </a:solidFill>
                <a:latin typeface="Times New Roman"/>
                <a:cs typeface="Times New Roman"/>
              </a:rPr>
              <a:t>Department of Computer Science and Engineering</a:t>
            </a:r>
          </a:p>
          <a:p>
            <a:pPr algn="ctr"/>
            <a:r>
              <a:rPr lang="en-US" sz="2500" b="1" dirty="0">
                <a:solidFill>
                  <a:srgbClr val="C00000"/>
                </a:solidFill>
                <a:latin typeface="Times New Roman"/>
                <a:cs typeface="Times New Roman"/>
              </a:rPr>
              <a:t>Project Phase – II (18CSP83)</a:t>
            </a:r>
          </a:p>
          <a:p>
            <a:pPr algn="ctr"/>
            <a:r>
              <a:rPr lang="en-US" sz="2500" b="1" dirty="0">
                <a:solidFill>
                  <a:srgbClr val="C00000"/>
                </a:solidFill>
                <a:latin typeface="Times New Roman"/>
                <a:cs typeface="Times New Roman"/>
              </a:rPr>
              <a:t>Review – 1</a:t>
            </a:r>
          </a:p>
          <a:p>
            <a:pPr algn="ctr"/>
            <a:r>
              <a:rPr lang="en-US" sz="3000" b="1" dirty="0">
                <a:solidFill>
                  <a:schemeClr val="bg1"/>
                </a:solidFill>
                <a:latin typeface="Times New Roman"/>
                <a:cs typeface="Times New Roman"/>
              </a:rPr>
              <a:t>Forest Fire Susceptibility using Neural Network</a:t>
            </a:r>
            <a:endParaRPr lang="en-US" sz="3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n-US" sz="3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D5B79-2A1E-4E98-B058-5140E08EA1FB}"/>
              </a:ext>
            </a:extLst>
          </p:cNvPr>
          <p:cNvSpPr txBox="1"/>
          <p:nvPr/>
        </p:nvSpPr>
        <p:spPr>
          <a:xfrm>
            <a:off x="-68493" y="4153394"/>
            <a:ext cx="11652280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Times New Roman"/>
                <a:cs typeface="Times New Roman"/>
              </a:rPr>
              <a:t>               </a:t>
            </a:r>
            <a:r>
              <a:rPr lang="en-US" sz="2500" b="1" dirty="0">
                <a:solidFill>
                  <a:srgbClr val="002060"/>
                </a:solidFill>
                <a:latin typeface="Times New Roman"/>
                <a:cs typeface="Times New Roman"/>
              </a:rPr>
              <a:t>Group No.:6                                                                    Batch No.: 31  </a:t>
            </a:r>
            <a:r>
              <a:rPr lang="en-US" sz="2500" dirty="0">
                <a:solidFill>
                  <a:srgbClr val="002060"/>
                </a:solidFill>
                <a:latin typeface="Times New Roman"/>
                <a:cs typeface="Times New Roman"/>
              </a:rPr>
              <a:t> </a:t>
            </a:r>
            <a:r>
              <a:rPr lang="en-US" dirty="0">
                <a:solidFill>
                  <a:srgbClr val="002060"/>
                </a:solidFill>
                <a:latin typeface="Times New Roman"/>
                <a:cs typeface="Times New Roman"/>
              </a:rPr>
              <a:t>      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           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3905DA-050C-4749-8A53-42E59C495CBD}"/>
              </a:ext>
            </a:extLst>
          </p:cNvPr>
          <p:cNvSpPr txBox="1"/>
          <p:nvPr/>
        </p:nvSpPr>
        <p:spPr>
          <a:xfrm>
            <a:off x="747827" y="5173074"/>
            <a:ext cx="11000730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/>
                <a:cs typeface="Times New Roman"/>
              </a:rPr>
              <a:t>Amaravathi M    - 1KS18CS002                                                                                  Guided by: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/>
                <a:cs typeface="Times New Roman"/>
              </a:rPr>
              <a:t>Chandan Kumar - 1KS18CS016                                                                                  Mr. Kumar K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/>
                <a:cs typeface="Times New Roman"/>
              </a:rPr>
              <a:t>Likhitha N          - 1KS18CS039                                                                                  Assistant Professor 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/>
                <a:cs typeface="Times New Roman"/>
              </a:rPr>
              <a:t>Nandini J K        - 1KS18CS056                                                                                  Dept of CSE, KSIT</a:t>
            </a:r>
            <a:endParaRPr lang="en-IN" sz="20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15C6A12-82EB-CAFF-1C79-23DFBDEB9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372" y="69209"/>
            <a:ext cx="9225418" cy="18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3CBD9-60EA-BF54-C55C-F8188C5BAB9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28, 2022</a:t>
            </a:fld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99EF6-1B1F-FD4F-1DA2-374464E44D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FAF0D5-536B-5A8F-AD18-45E594A7B28B}"/>
              </a:ext>
            </a:extLst>
          </p:cNvPr>
          <p:cNvSpPr/>
          <p:nvPr/>
        </p:nvSpPr>
        <p:spPr>
          <a:xfrm>
            <a:off x="2087" y="-3133"/>
            <a:ext cx="12176673" cy="919632"/>
          </a:xfrm>
          <a:prstGeom prst="rect">
            <a:avLst/>
          </a:prstGeom>
          <a:solidFill>
            <a:srgbClr val="0414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500" dirty="0"/>
              <a:t>Implementation of module with codes</a:t>
            </a: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F17E1B4-E582-820C-60B1-9E856E619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9" y="914780"/>
            <a:ext cx="12128339" cy="187434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D31EDEC-C3B7-9AC5-2222-F6B36073C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3" y="2787071"/>
            <a:ext cx="12089756" cy="38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33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48071-8536-F762-E531-3B21474C55B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28, 2022</a:t>
            </a:fld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C903A-F3F8-8EA6-563A-33CE7B7F89C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>
              <a:latin typeface="+mn-lt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A43CF8C-22E2-331A-8AED-CC876422C3E1}"/>
              </a:ext>
            </a:extLst>
          </p:cNvPr>
          <p:cNvSpPr txBox="1">
            <a:spLocks/>
          </p:cNvSpPr>
          <p:nvPr/>
        </p:nvSpPr>
        <p:spPr>
          <a:xfrm>
            <a:off x="1123950" y="64846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1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624CEB-71EF-153C-EF57-58F6BEA36777}"/>
              </a:ext>
            </a:extLst>
          </p:cNvPr>
          <p:cNvSpPr/>
          <p:nvPr/>
        </p:nvSpPr>
        <p:spPr>
          <a:xfrm>
            <a:off x="2087" y="-3133"/>
            <a:ext cx="12186318" cy="919632"/>
          </a:xfrm>
          <a:prstGeom prst="rect">
            <a:avLst/>
          </a:prstGeom>
          <a:solidFill>
            <a:srgbClr val="0414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500" dirty="0"/>
              <a:t>Implementation of module with codes</a:t>
            </a:r>
            <a:endParaRPr lang="en-US" dirty="0"/>
          </a:p>
        </p:txBody>
      </p:sp>
      <p:pic>
        <p:nvPicPr>
          <p:cNvPr id="23" name="Picture 23">
            <a:extLst>
              <a:ext uri="{FF2B5EF4-FFF2-40B4-BE49-F238E27FC236}">
                <a16:creationId xmlns:a16="http://schemas.microsoft.com/office/drawing/2014/main" id="{AE6E042F-2E9C-9BA1-D1AD-EA0F69C40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1" y="1008238"/>
            <a:ext cx="12031883" cy="589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2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48071-8536-F762-E531-3B21474C55B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28, 2022</a:t>
            </a:fld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C903A-F3F8-8EA6-563A-33CE7B7F89C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>
              <a:latin typeface="+mn-lt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A43CF8C-22E2-331A-8AED-CC876422C3E1}"/>
              </a:ext>
            </a:extLst>
          </p:cNvPr>
          <p:cNvSpPr txBox="1">
            <a:spLocks/>
          </p:cNvSpPr>
          <p:nvPr/>
        </p:nvSpPr>
        <p:spPr>
          <a:xfrm>
            <a:off x="1123950" y="64846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1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624CEB-71EF-153C-EF57-58F6BEA36777}"/>
              </a:ext>
            </a:extLst>
          </p:cNvPr>
          <p:cNvSpPr/>
          <p:nvPr/>
        </p:nvSpPr>
        <p:spPr>
          <a:xfrm>
            <a:off x="2087" y="-3133"/>
            <a:ext cx="12186318" cy="919632"/>
          </a:xfrm>
          <a:prstGeom prst="rect">
            <a:avLst/>
          </a:prstGeom>
          <a:solidFill>
            <a:srgbClr val="0414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500" dirty="0"/>
              <a:t>Implementation of module with codes</a:t>
            </a: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9814763-64C0-1CE6-F7BE-D9B39E4111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" r="43079" b="112"/>
          <a:stretch/>
        </p:blipFill>
        <p:spPr>
          <a:xfrm>
            <a:off x="123463" y="960431"/>
            <a:ext cx="5880509" cy="5894753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6F3DE03-FFE9-13E6-61A7-122AE5378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828" b="163"/>
          <a:stretch/>
        </p:blipFill>
        <p:spPr>
          <a:xfrm>
            <a:off x="6286982" y="962758"/>
            <a:ext cx="5581360" cy="589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39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48071-8536-F762-E531-3B21474C55B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28, 2022</a:t>
            </a:fld>
            <a:endParaRPr lang="en-US" dirty="0">
              <a:latin typeface="+mn-lt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A43CF8C-22E2-331A-8AED-CC876422C3E1}"/>
              </a:ext>
            </a:extLst>
          </p:cNvPr>
          <p:cNvSpPr txBox="1">
            <a:spLocks/>
          </p:cNvSpPr>
          <p:nvPr/>
        </p:nvSpPr>
        <p:spPr>
          <a:xfrm>
            <a:off x="1123950" y="64846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1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624CEB-71EF-153C-EF57-58F6BEA36777}"/>
              </a:ext>
            </a:extLst>
          </p:cNvPr>
          <p:cNvSpPr/>
          <p:nvPr/>
        </p:nvSpPr>
        <p:spPr>
          <a:xfrm>
            <a:off x="2087" y="-3133"/>
            <a:ext cx="12186318" cy="91963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500" dirty="0"/>
              <a:t>Snapshots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852BE54-1459-8C41-A501-B73553C57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47" y="1024246"/>
            <a:ext cx="11588187" cy="5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97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48071-8536-F762-E531-3B21474C55B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28, 2022</a:t>
            </a:fld>
            <a:endParaRPr lang="en-US" dirty="0">
              <a:latin typeface="+mn-lt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A43CF8C-22E2-331A-8AED-CC876422C3E1}"/>
              </a:ext>
            </a:extLst>
          </p:cNvPr>
          <p:cNvSpPr txBox="1">
            <a:spLocks/>
          </p:cNvSpPr>
          <p:nvPr/>
        </p:nvSpPr>
        <p:spPr>
          <a:xfrm>
            <a:off x="1123950" y="64846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1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624CEB-71EF-153C-EF57-58F6BEA36777}"/>
              </a:ext>
            </a:extLst>
          </p:cNvPr>
          <p:cNvSpPr/>
          <p:nvPr/>
        </p:nvSpPr>
        <p:spPr>
          <a:xfrm>
            <a:off x="2087" y="-3133"/>
            <a:ext cx="12186318" cy="91963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500" dirty="0"/>
              <a:t>Snapshots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043F795-A741-0A86-B9D4-ACBB7EF3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4" y="1761024"/>
            <a:ext cx="12080110" cy="234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34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D3477-9F39-E143-20CC-D66D612A9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669" y="213519"/>
            <a:ext cx="4941477" cy="61086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5C3E7-CC9A-97F2-2B64-DEE1A8B68EF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28, 2022</a:t>
            </a:fld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DD0F4-7CB2-82FF-BA41-6F9B450F88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6D5B4-063B-ED17-E556-2367B7DC8DFA}"/>
              </a:ext>
            </a:extLst>
          </p:cNvPr>
          <p:cNvSpPr txBox="1"/>
          <p:nvPr/>
        </p:nvSpPr>
        <p:spPr>
          <a:xfrm>
            <a:off x="914400" y="1531716"/>
            <a:ext cx="10652565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Python: Automate the boring stuff with python by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AI Sweigart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. (BOOK)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/>
              <a:buChar char="q"/>
            </a:pPr>
            <a:endParaRPr lang="en-US" dirty="0">
              <a:solidFill>
                <a:schemeClr val="accent1">
                  <a:lumMod val="50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Wingdings"/>
              <a:buChar char="q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“Image fire detection algorithms based on convolutional neural networks” Published in “ELSEVIER Journal” in the year 2020 by Pu Li1 and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Wangda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 Zhao2.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 algn="just">
              <a:buFont typeface="Wingdings"/>
              <a:buChar char="q"/>
            </a:pPr>
            <a:endParaRPr lang="en-US" dirty="0">
              <a:solidFill>
                <a:schemeClr val="accent1">
                  <a:lumMod val="50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Wingdings"/>
              <a:buChar char="q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https://www.w3schools.com/python/python_ml_data_distribution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. (Tutorial)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/>
              <a:buChar char="q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https://www.datacamp.com/community/tutorials/convolutional-neural-networks-python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/>
              <a:buChar char="q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https://www.youtube.com/watch?v=zfiSAzpy9NM&amp;list=PLeo1K3hjS3uu7CxAacxVndI4bE_o3BDtO&amp;index=23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/>
              <a:buChar char="q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https://www.youtube.com/watch?v=0zbhg79i_Bs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/>
              <a:buChar char="q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/>
              <a:buChar char="q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https://github.com/CSE-Batch31?tab=repositories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383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3" name="Picture Placeholder 12" descr="Portrait of a team member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76649" y="3445701"/>
            <a:ext cx="2133600" cy="205837"/>
          </a:xfrm>
        </p:spPr>
        <p:txBody>
          <a:bodyPr/>
          <a:lstStyle/>
          <a:p>
            <a:r>
              <a:rPr lang="en-US" dirty="0"/>
              <a:t>04. Methodology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/>
          <a:lstStyle/>
          <a:p>
            <a:r>
              <a:rPr lang="en-US" dirty="0"/>
              <a:t>02. Comparison with similar work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1550" y="4964713"/>
            <a:ext cx="2133600" cy="2058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05. Technologies and Tools Used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82092" y="4995727"/>
            <a:ext cx="2128157" cy="2058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06. Implementation of module with codes 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81753" y="4995727"/>
            <a:ext cx="2129245" cy="205837"/>
          </a:xfrm>
        </p:spPr>
        <p:txBody>
          <a:bodyPr/>
          <a:lstStyle/>
          <a:p>
            <a:r>
              <a:rPr lang="en-US" dirty="0"/>
              <a:t>07. Snapshots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D9626DF-C81E-004B-9A70-7EF103792475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28, 2022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269E35-87EB-41D8-A454-7D2F45EDFFA3}"/>
              </a:ext>
            </a:extLst>
          </p:cNvPr>
          <p:cNvSpPr/>
          <p:nvPr/>
        </p:nvSpPr>
        <p:spPr>
          <a:xfrm>
            <a:off x="971550" y="3098534"/>
            <a:ext cx="2114550" cy="11432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AD0666-5597-4BD8-8DAB-CE85E2FB7EA7}"/>
              </a:ext>
            </a:extLst>
          </p:cNvPr>
          <p:cNvSpPr/>
          <p:nvPr/>
        </p:nvSpPr>
        <p:spPr>
          <a:xfrm>
            <a:off x="3676649" y="3098534"/>
            <a:ext cx="2114550" cy="14869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1E5724-098F-4004-8FE6-C29F0DED3F9A}"/>
              </a:ext>
            </a:extLst>
          </p:cNvPr>
          <p:cNvSpPr txBox="1">
            <a:spLocks/>
          </p:cNvSpPr>
          <p:nvPr/>
        </p:nvSpPr>
        <p:spPr>
          <a:xfrm>
            <a:off x="1104900" y="2362200"/>
            <a:ext cx="2133600" cy="2058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01. Introduction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9FBB8FC3-A322-405E-887B-9483880490B7}"/>
              </a:ext>
            </a:extLst>
          </p:cNvPr>
          <p:cNvSpPr txBox="1">
            <a:spLocks/>
          </p:cNvSpPr>
          <p:nvPr/>
        </p:nvSpPr>
        <p:spPr>
          <a:xfrm>
            <a:off x="971550" y="3445700"/>
            <a:ext cx="2397292" cy="844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03. Problem Statement and Objectives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AA736E-85DF-4781-8B44-FDA4FF920274}"/>
              </a:ext>
            </a:extLst>
          </p:cNvPr>
          <p:cNvSpPr txBox="1"/>
          <p:nvPr/>
        </p:nvSpPr>
        <p:spPr>
          <a:xfrm>
            <a:off x="952500" y="3191784"/>
            <a:ext cx="5133975" cy="2539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sz="10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59705D-B65F-4D8C-8B98-66DB7D7AC539}"/>
              </a:ext>
            </a:extLst>
          </p:cNvPr>
          <p:cNvSpPr txBox="1"/>
          <p:nvPr/>
        </p:nvSpPr>
        <p:spPr>
          <a:xfrm>
            <a:off x="952499" y="4063049"/>
            <a:ext cx="8071185" cy="28046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sz="105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59962B-4D5D-463C-9D23-E04F5F0DE8E9}"/>
              </a:ext>
            </a:extLst>
          </p:cNvPr>
          <p:cNvSpPr/>
          <p:nvPr/>
        </p:nvSpPr>
        <p:spPr>
          <a:xfrm>
            <a:off x="952499" y="4499510"/>
            <a:ext cx="2114550" cy="11432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9B4D6BF-FCC9-41B2-A081-5CEF8D7AFF8E}"/>
              </a:ext>
            </a:extLst>
          </p:cNvPr>
          <p:cNvSpPr/>
          <p:nvPr/>
        </p:nvSpPr>
        <p:spPr>
          <a:xfrm>
            <a:off x="3695699" y="4482853"/>
            <a:ext cx="2114550" cy="11432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59D558-0E98-4D81-B2E6-B6D45EA1BA49}"/>
              </a:ext>
            </a:extLst>
          </p:cNvPr>
          <p:cNvSpPr/>
          <p:nvPr/>
        </p:nvSpPr>
        <p:spPr>
          <a:xfrm>
            <a:off x="6381753" y="4479864"/>
            <a:ext cx="2114550" cy="11432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852F0DB-9468-4B72-8806-1336D82DFE4B}"/>
              </a:ext>
            </a:extLst>
          </p:cNvPr>
          <p:cNvSpPr/>
          <p:nvPr/>
        </p:nvSpPr>
        <p:spPr>
          <a:xfrm>
            <a:off x="9125612" y="4475242"/>
            <a:ext cx="2114550" cy="11432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746BFD97-D35B-430B-B57F-5E22F5C631D7}"/>
              </a:ext>
            </a:extLst>
          </p:cNvPr>
          <p:cNvSpPr txBox="1">
            <a:spLocks/>
          </p:cNvSpPr>
          <p:nvPr/>
        </p:nvSpPr>
        <p:spPr>
          <a:xfrm>
            <a:off x="9125612" y="4937905"/>
            <a:ext cx="2129245" cy="2058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08. References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4EB305-A850-488A-8BF4-C5360F359BFD}"/>
              </a:ext>
            </a:extLst>
          </p:cNvPr>
          <p:cNvSpPr txBox="1"/>
          <p:nvPr/>
        </p:nvSpPr>
        <p:spPr>
          <a:xfrm>
            <a:off x="761497" y="4576356"/>
            <a:ext cx="10604335" cy="28046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3DD54-51B3-1E70-BD00-74F3AA2ACC1F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2ADD1-A09C-9437-3B70-97D68ECBC80A}"/>
              </a:ext>
            </a:extLst>
          </p:cNvPr>
          <p:cNvSpPr txBox="1"/>
          <p:nvPr/>
        </p:nvSpPr>
        <p:spPr>
          <a:xfrm>
            <a:off x="7807629" y="297467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076" y="551995"/>
            <a:ext cx="4941477" cy="6108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28, 2022</a:t>
            </a:fld>
            <a:endParaRPr lang="en-US" dirty="0"/>
          </a:p>
        </p:txBody>
      </p:sp>
      <p:pic>
        <p:nvPicPr>
          <p:cNvPr id="53" name="Picture Placeholder 52" descr="Hanging Lightbulbs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10400" y="-22543"/>
            <a:ext cx="5181599" cy="6903086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BF4FDB-1A4F-48F1-AF5A-9657F92765E3}"/>
              </a:ext>
            </a:extLst>
          </p:cNvPr>
          <p:cNvSpPr/>
          <p:nvPr/>
        </p:nvSpPr>
        <p:spPr>
          <a:xfrm>
            <a:off x="971550" y="1360822"/>
            <a:ext cx="2114550" cy="11432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6BAA4B-FB5F-437B-85AB-AA38C256C1F5}"/>
              </a:ext>
            </a:extLst>
          </p:cNvPr>
          <p:cNvSpPr txBox="1"/>
          <p:nvPr/>
        </p:nvSpPr>
        <p:spPr>
          <a:xfrm>
            <a:off x="425132" y="1464657"/>
            <a:ext cx="5133975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sz="3600" dirty="0"/>
          </a:p>
        </p:txBody>
      </p:sp>
      <p:sp>
        <p:nvSpPr>
          <p:cNvPr id="14" name="Google Shape;206;p43">
            <a:extLst>
              <a:ext uri="{FF2B5EF4-FFF2-40B4-BE49-F238E27FC236}">
                <a16:creationId xmlns:a16="http://schemas.microsoft.com/office/drawing/2014/main" id="{CD3024C1-4BCF-4E30-971F-440FDAA2FE7D}"/>
              </a:ext>
            </a:extLst>
          </p:cNvPr>
          <p:cNvSpPr txBox="1">
            <a:spLocks/>
          </p:cNvSpPr>
          <p:nvPr/>
        </p:nvSpPr>
        <p:spPr>
          <a:xfrm>
            <a:off x="427380" y="1156970"/>
            <a:ext cx="6583020" cy="5081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3200" dirty="0">
                <a:latin typeface="Times New Roman"/>
                <a:cs typeface="Times New Roman"/>
              </a:rPr>
              <a:t>The project is based on image classification, model will detect fire in the image. Where user will  provide the input as an image and output will be "Fire" , "No Fire" or "Start Fire". Architecture is based on CNN(Convolutional Neural Network), Model is trained on approximately 6000 images including of fire, smoke, and normal images. 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eedling Black and white close up">
            <a:extLst>
              <a:ext uri="{FF2B5EF4-FFF2-40B4-BE49-F238E27FC236}">
                <a16:creationId xmlns:a16="http://schemas.microsoft.com/office/drawing/2014/main" id="{12F007AF-B3B3-4BBC-9990-D46E31738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6112" y="2590801"/>
            <a:ext cx="4941477" cy="1153732"/>
          </a:xfrm>
        </p:spPr>
        <p:txBody>
          <a:bodyPr>
            <a:normAutofit/>
          </a:bodyPr>
          <a:lstStyle/>
          <a:p>
            <a:r>
              <a:rPr lang="en-US" dirty="0"/>
              <a:t>Comparison with      similar work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6EE753-BEBB-4348-896E-73627FDDC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59375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465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4868C-2F02-41DD-843E-53713495A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1896" y="728756"/>
            <a:ext cx="4817533" cy="992595"/>
          </a:xfrm>
        </p:spPr>
        <p:txBody>
          <a:bodyPr>
            <a:noAutofit/>
          </a:bodyPr>
          <a:lstStyle/>
          <a:p>
            <a:r>
              <a:rPr lang="en-US" sz="2500" b="1" dirty="0">
                <a:latin typeface="Franklin Gothic Demi"/>
                <a:cs typeface="Times New Roman"/>
              </a:rPr>
              <a:t>Forest Fire Susceptibility using Neural Network</a:t>
            </a:r>
            <a:endParaRPr lang="en-US" sz="2500" b="1">
              <a:latin typeface="Franklin Gothic Demi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64C9B-75E9-8B53-D064-03624117C68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690174"/>
            <a:ext cx="5179589" cy="1253026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500" dirty="0">
                <a:ea typeface="+mj-lt"/>
                <a:cs typeface="+mj-lt"/>
              </a:rPr>
              <a:t>Forest Fire Detection and Protection Based on Convolutional Neural Network Using Deep learning Models</a:t>
            </a:r>
            <a:endParaRPr lang="en-US" sz="25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6ED3C5-D14E-1B6D-61EC-29FAA8408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3668" y="2635172"/>
            <a:ext cx="4817533" cy="3070668"/>
          </a:xfrm>
        </p:spPr>
        <p:txBody>
          <a:bodyPr/>
          <a:lstStyle/>
          <a:p>
            <a:r>
              <a:rPr lang="en-US" sz="2000" dirty="0"/>
              <a:t>Based on image classification.</a:t>
            </a:r>
          </a:p>
          <a:p>
            <a:r>
              <a:rPr lang="en-US" sz="2000" dirty="0"/>
              <a:t>Made use of single approach for architecture.</a:t>
            </a:r>
          </a:p>
          <a:p>
            <a:r>
              <a:rPr lang="en-US" sz="2000" dirty="0"/>
              <a:t>Can be used in real time capturing.</a:t>
            </a:r>
          </a:p>
          <a:p>
            <a:r>
              <a:rPr lang="en-US" sz="2000" dirty="0"/>
              <a:t>No Hardware Requirements.</a:t>
            </a:r>
          </a:p>
          <a:p>
            <a:r>
              <a:rPr lang="en-US" sz="2000" dirty="0"/>
              <a:t>Accuracy is high with less number of False Alarm.</a:t>
            </a:r>
          </a:p>
          <a:p>
            <a:endParaRPr lang="en-US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4C412F-169F-0A4D-4719-5746ED6FA35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635172"/>
            <a:ext cx="5180646" cy="3022441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000" dirty="0"/>
              <a:t>Based on image classification.</a:t>
            </a:r>
          </a:p>
          <a:p>
            <a:r>
              <a:rPr lang="en-US" sz="2000" dirty="0"/>
              <a:t>Made use of different approach for architecture, i.e. CNN and OpenCV.</a:t>
            </a:r>
          </a:p>
          <a:p>
            <a:r>
              <a:rPr lang="en-US" sz="2000" dirty="0"/>
              <a:t>Used in real time capturing.</a:t>
            </a:r>
          </a:p>
          <a:p>
            <a:r>
              <a:rPr lang="en-US" sz="2000" dirty="0"/>
              <a:t>Also made used of Hardware Architecture like </a:t>
            </a:r>
            <a:r>
              <a:rPr lang="en-US" sz="2000" dirty="0">
                <a:ea typeface="+mn-lt"/>
                <a:cs typeface="+mn-lt"/>
              </a:rPr>
              <a:t>Arduino Uno, a microcontroller board based on the ATmega328P.</a:t>
            </a:r>
            <a:endParaRPr lang="en-US" sz="2000">
              <a:ea typeface="+mn-lt"/>
              <a:cs typeface="+mn-lt"/>
            </a:endParaRPr>
          </a:p>
          <a:p>
            <a:r>
              <a:rPr lang="en-US" sz="2000" dirty="0"/>
              <a:t>Accuracy is good but there are number of False Alarm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6202B0-8B7B-875D-AFA3-5F3D96BDF7B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28, 2022</a:t>
            </a:fld>
            <a:endParaRPr lang="en-US" dirty="0">
              <a:latin typeface="+mn-lt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CD098C-845C-209B-066E-FCA4B63427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5298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D21B2-688A-97BA-13FB-198E9B799A2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28, 2022</a:t>
            </a:fld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B3F77-A6D1-D93D-76E6-46B2C5E0FC0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A1550-DADC-3152-E73A-B6E6C6E35D2E}"/>
              </a:ext>
            </a:extLst>
          </p:cNvPr>
          <p:cNvSpPr/>
          <p:nvPr/>
        </p:nvSpPr>
        <p:spPr>
          <a:xfrm>
            <a:off x="2087" y="-3133"/>
            <a:ext cx="12244191" cy="220249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Problem Statement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452AA5-80DA-0EAF-1FB9-36C0B7B9B2A1}"/>
              </a:ext>
            </a:extLst>
          </p:cNvPr>
          <p:cNvSpPr txBox="1"/>
          <p:nvPr/>
        </p:nvSpPr>
        <p:spPr>
          <a:xfrm>
            <a:off x="1286919" y="2842234"/>
            <a:ext cx="9935226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 sz="2500" dirty="0">
                <a:solidFill>
                  <a:schemeClr val="bg1"/>
                </a:solidFill>
                <a:ea typeface="+mn-lt"/>
                <a:cs typeface="+mn-lt"/>
              </a:rPr>
              <a:t>Developed models are not having the high accuracy rate.</a:t>
            </a:r>
            <a:endParaRPr lang="en-US" sz="2500" dirty="0">
              <a:solidFill>
                <a:schemeClr val="bg1"/>
              </a:solidFill>
            </a:endParaRPr>
          </a:p>
          <a:p>
            <a:endParaRPr lang="en-US" sz="2500" dirty="0">
              <a:solidFill>
                <a:schemeClr val="bg1"/>
              </a:solidFill>
            </a:endParaRPr>
          </a:p>
          <a:p>
            <a:pPr marL="285750" indent="-285750">
              <a:buFont typeface="Wingdings"/>
              <a:buChar char="q"/>
            </a:pPr>
            <a:r>
              <a:rPr lang="en-US" sz="2500" dirty="0">
                <a:solidFill>
                  <a:schemeClr val="bg1"/>
                </a:solidFill>
                <a:ea typeface="+mn-lt"/>
                <a:cs typeface="+mn-lt"/>
              </a:rPr>
              <a:t>Some of the models are based on the IOT, which are very expensive.</a:t>
            </a:r>
            <a:endParaRPr lang="en-US" sz="2500" dirty="0">
              <a:solidFill>
                <a:schemeClr val="bg1"/>
              </a:solidFill>
            </a:endParaRPr>
          </a:p>
          <a:p>
            <a:endParaRPr lang="en-US" sz="2500" dirty="0">
              <a:solidFill>
                <a:schemeClr val="bg1"/>
              </a:solidFill>
            </a:endParaRPr>
          </a:p>
          <a:p>
            <a:pPr marL="285750" indent="-285750">
              <a:buFont typeface="Wingdings"/>
              <a:buChar char="q"/>
            </a:pPr>
            <a:r>
              <a:rPr lang="en-US" sz="2500" dirty="0">
                <a:solidFill>
                  <a:schemeClr val="bg1"/>
                </a:solidFill>
                <a:ea typeface="+mn-lt"/>
                <a:cs typeface="+mn-lt"/>
              </a:rPr>
              <a:t>In our model, simple software using image processing is developed which can be adapted very easily and cost effective.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478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3CBD9-60EA-BF54-C55C-F8188C5BAB9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28, 2022</a:t>
            </a:fld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99EF6-1B1F-FD4F-1DA2-374464E44D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FAF0D5-536B-5A8F-AD18-45E594A7B28B}"/>
              </a:ext>
            </a:extLst>
          </p:cNvPr>
          <p:cNvSpPr/>
          <p:nvPr/>
        </p:nvSpPr>
        <p:spPr>
          <a:xfrm>
            <a:off x="2087" y="-3133"/>
            <a:ext cx="12186318" cy="2202492"/>
          </a:xfrm>
          <a:prstGeom prst="rect">
            <a:avLst/>
          </a:prstGeom>
          <a:solidFill>
            <a:srgbClr val="0414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500" dirty="0"/>
              <a:t>Goals and Objective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3BA2F6-E6AA-AAB3-42E0-97DF4B3BF044}"/>
              </a:ext>
            </a:extLst>
          </p:cNvPr>
          <p:cNvSpPr txBox="1"/>
          <p:nvPr/>
        </p:nvSpPr>
        <p:spPr>
          <a:xfrm>
            <a:off x="1297357" y="2623028"/>
            <a:ext cx="9935226" cy="34470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q"/>
            </a:pPr>
            <a:r>
              <a:rPr lang="en-US" sz="2500" dirty="0">
                <a:solidFill>
                  <a:schemeClr val="bg1"/>
                </a:solidFill>
                <a:ea typeface="+mn-lt"/>
                <a:cs typeface="+mn-lt"/>
              </a:rPr>
              <a:t>Improved accuracy on Data Augmentation to get a better output.</a:t>
            </a:r>
            <a:endParaRPr lang="en-US">
              <a:solidFill>
                <a:schemeClr val="bg1"/>
              </a:solidFill>
            </a:endParaRPr>
          </a:p>
          <a:p>
            <a:endParaRPr lang="en-US" sz="25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Wingdings"/>
              <a:buChar char="q"/>
            </a:pPr>
            <a:r>
              <a:rPr lang="en-US" sz="2500" dirty="0">
                <a:solidFill>
                  <a:schemeClr val="bg1"/>
                </a:solidFill>
                <a:ea typeface="+mn-lt"/>
                <a:cs typeface="+mn-lt"/>
              </a:rPr>
              <a:t>Make use of the CNN model which has important practical application value for forest fire prevention planning and forest management</a:t>
            </a:r>
            <a:endParaRPr lang="en-US" dirty="0">
              <a:solidFill>
                <a:schemeClr val="bg1"/>
              </a:solidFill>
            </a:endParaRPr>
          </a:p>
          <a:p>
            <a:endParaRPr lang="en-US" sz="25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Wingdings"/>
              <a:buChar char="q"/>
            </a:pPr>
            <a:r>
              <a:rPr lang="en-US" sz="2500" dirty="0">
                <a:solidFill>
                  <a:schemeClr val="bg1"/>
                </a:solidFill>
                <a:ea typeface="+mn-lt"/>
                <a:cs typeface="+mn-lt"/>
              </a:rPr>
              <a:t>Deep analysis of different phases of images. </a:t>
            </a:r>
          </a:p>
          <a:p>
            <a:pPr marL="342900" indent="-342900">
              <a:buFont typeface="Wingdings"/>
              <a:buChar char="q"/>
            </a:pPr>
            <a:endParaRPr lang="en-US" sz="2500" dirty="0">
              <a:solidFill>
                <a:schemeClr val="bg1"/>
              </a:solidFill>
            </a:endParaRPr>
          </a:p>
          <a:p>
            <a:pPr marL="342900" indent="-342900">
              <a:buFont typeface="Wingdings"/>
              <a:buChar char="q"/>
            </a:pPr>
            <a:r>
              <a:rPr lang="en-US" sz="2500" dirty="0">
                <a:solidFill>
                  <a:schemeClr val="bg1"/>
                </a:solidFill>
                <a:ea typeface="+mn-lt"/>
                <a:cs typeface="+mn-lt"/>
              </a:rPr>
              <a:t>To detect forest fires with reasonable accuracy.</a:t>
            </a:r>
            <a:endParaRPr lang="en-US" dirty="0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241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Methodology </a:t>
            </a:r>
            <a:endParaRPr lang="en-US" b="1" dirty="0"/>
          </a:p>
        </p:txBody>
      </p:sp>
      <p:sp>
        <p:nvSpPr>
          <p:cNvPr id="136" name="Text Placeholder 135">
            <a:extLst>
              <a:ext uri="{FF2B5EF4-FFF2-40B4-BE49-F238E27FC236}">
                <a16:creationId xmlns:a16="http://schemas.microsoft.com/office/drawing/2014/main" id="{89F48CD4-B4F9-4A29-F880-FC5A282496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2938" y="2286000"/>
            <a:ext cx="4828262" cy="82739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500" dirty="0"/>
              <a:t>Project work Phase I</a:t>
            </a:r>
          </a:p>
        </p:txBody>
      </p:sp>
      <p:sp>
        <p:nvSpPr>
          <p:cNvPr id="137" name="Text Placeholder 136">
            <a:extLst>
              <a:ext uri="{FF2B5EF4-FFF2-40B4-BE49-F238E27FC236}">
                <a16:creationId xmlns:a16="http://schemas.microsoft.com/office/drawing/2014/main" id="{611E52C9-EC32-D0F8-362C-3DDD592D5B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/>
              <a:t>Problem Identification and requirements analyses of appropriate tools.</a:t>
            </a:r>
          </a:p>
        </p:txBody>
      </p:sp>
      <p:sp>
        <p:nvSpPr>
          <p:cNvPr id="138" name="Text Placeholder 137">
            <a:extLst>
              <a:ext uri="{FF2B5EF4-FFF2-40B4-BE49-F238E27FC236}">
                <a16:creationId xmlns:a16="http://schemas.microsoft.com/office/drawing/2014/main" id="{CC0B354B-E37D-9F2A-624D-EBB2F56AA8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93" y="3220421"/>
            <a:ext cx="4838700" cy="3159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500" dirty="0"/>
              <a:t>Zeroth Review </a:t>
            </a:r>
          </a:p>
        </p:txBody>
      </p:sp>
      <p:sp>
        <p:nvSpPr>
          <p:cNvPr id="139" name="Text Placeholder 138">
            <a:extLst>
              <a:ext uri="{FF2B5EF4-FFF2-40B4-BE49-F238E27FC236}">
                <a16:creationId xmlns:a16="http://schemas.microsoft.com/office/drawing/2014/main" id="{186127D5-D03E-1476-AD60-F16A06C845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310175"/>
            <a:ext cx="4838700" cy="90834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/>
              <a:t>Deep Analyses of problem statement, Literature survey, Dataset Implementation.</a:t>
            </a: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id="{0DE20411-FFC9-2D45-9388-489BF82661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500" dirty="0"/>
              <a:t>First Review</a:t>
            </a:r>
          </a:p>
        </p:txBody>
      </p:sp>
      <p:sp>
        <p:nvSpPr>
          <p:cNvPr id="142" name="Text Placeholder 141">
            <a:extLst>
              <a:ext uri="{FF2B5EF4-FFF2-40B4-BE49-F238E27FC236}">
                <a16:creationId xmlns:a16="http://schemas.microsoft.com/office/drawing/2014/main" id="{71340F68-C5AC-2D5E-59E6-85D7DB6687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500" dirty="0">
                <a:ea typeface="+mj-lt"/>
                <a:cs typeface="+mj-lt"/>
              </a:rPr>
              <a:t>Project work Phase II</a:t>
            </a:r>
          </a:p>
          <a:p>
            <a:endParaRPr lang="en-US" sz="2500" dirty="0"/>
          </a:p>
        </p:txBody>
      </p:sp>
      <p:sp>
        <p:nvSpPr>
          <p:cNvPr id="143" name="Text Placeholder 142">
            <a:extLst>
              <a:ext uri="{FF2B5EF4-FFF2-40B4-BE49-F238E27FC236}">
                <a16:creationId xmlns:a16="http://schemas.microsoft.com/office/drawing/2014/main" id="{69153E23-3393-B2C9-B57F-4350DDBB8D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/>
              <a:t>Implementation of Architecture and Algorithm at various stages</a:t>
            </a:r>
          </a:p>
        </p:txBody>
      </p:sp>
      <p:sp>
        <p:nvSpPr>
          <p:cNvPr id="144" name="Text Placeholder 143">
            <a:extLst>
              <a:ext uri="{FF2B5EF4-FFF2-40B4-BE49-F238E27FC236}">
                <a16:creationId xmlns:a16="http://schemas.microsoft.com/office/drawing/2014/main" id="{25D4EDCD-BC96-1071-A3C9-1FC3F703A2A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220421"/>
            <a:ext cx="4838700" cy="3159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500" dirty="0"/>
              <a:t>First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1D416-C020-1946-91EA-2A8F166E018F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28, 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310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61" y="522177"/>
            <a:ext cx="5766107" cy="610863"/>
          </a:xfrm>
        </p:spPr>
        <p:txBody>
          <a:bodyPr>
            <a:normAutofit fontScale="90000"/>
          </a:bodyPr>
          <a:lstStyle/>
          <a:p>
            <a:r>
              <a:rPr lang="en-IN" dirty="0"/>
              <a:t>Technologies and Tools 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3C602-BA59-1744-B258-B489E00A3E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</p:spPr>
        <p:txBody>
          <a:bodyPr vert="horz" lIns="0" tIns="0" rIns="0" bIns="0" rtlCol="0" anchor="t">
            <a:no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4284CF-DF13-E947-ADA5-0FD9AAC03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500"/>
              <a:t>TensorFlow</a:t>
            </a:r>
          </a:p>
          <a:p>
            <a:endParaRPr lang="en-US" sz="25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4FEC49-A0F0-FB4E-9A87-B2EF113647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</p:spPr>
        <p:txBody>
          <a:bodyPr vert="horz" lIns="0" tIns="0" rIns="0" bIns="0" rtlCol="0" anchor="t">
            <a:no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C396C20-F6DF-C940-BE16-6E008BFF9C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829645"/>
            <a:ext cx="2655517" cy="38328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500" dirty="0"/>
              <a:t>Jupyter Notebook</a:t>
            </a:r>
          </a:p>
          <a:p>
            <a:endParaRPr lang="en-US" sz="25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5F2A68F-70C1-7F46-9A1C-586701744F5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</p:spPr>
        <p:txBody>
          <a:bodyPr vert="horz" lIns="0" tIns="0" rIns="0" bIns="0" rtlCol="0" anchor="t">
            <a:no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554997-3B04-634C-A36E-69B0311331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500"/>
              <a:t>Keras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355B93-F7B4-8649-8BBF-819B529D7EC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</p:spPr>
        <p:txBody>
          <a:bodyPr vert="horz" lIns="0" tIns="0" rIns="0" bIns="0" rtlCol="0" anchor="t">
            <a:no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2B0E625-26CC-9744-9B92-56905E797B6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88C120B-6FFA-9C42-80DF-9F19DE9503F4}"/>
              </a:ext>
            </a:extLst>
          </p:cNvPr>
          <p:cNvSpPr>
            <a:spLocks noGrp="1"/>
          </p:cNvSpPr>
          <p:nvPr>
            <p:ph type="dt" sz="half" idx="36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28, 2022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F6852BA-F6F2-D363-1975-BE0C069CA9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829645"/>
            <a:ext cx="2133600" cy="2058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500" dirty="0"/>
              <a:t>Anaconda </a:t>
            </a:r>
          </a:p>
        </p:txBody>
      </p:sp>
    </p:spTree>
    <p:extLst>
      <p:ext uri="{BB962C8B-B14F-4D97-AF65-F5344CB8AC3E}">
        <p14:creationId xmlns:p14="http://schemas.microsoft.com/office/powerpoint/2010/main" val="250910188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85</TotalTime>
  <Words>559</Words>
  <Application>Microsoft Office PowerPoint</Application>
  <PresentationFormat>Widescreen</PresentationFormat>
  <Paragraphs>119</Paragraphs>
  <Slides>16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Theme1</vt:lpstr>
      <vt:lpstr>PowerPoint Presentation</vt:lpstr>
      <vt:lpstr>Agenda</vt:lpstr>
      <vt:lpstr>Introduction</vt:lpstr>
      <vt:lpstr>Comparison with      similar work</vt:lpstr>
      <vt:lpstr>PowerPoint Presentation</vt:lpstr>
      <vt:lpstr>PowerPoint Presentation</vt:lpstr>
      <vt:lpstr>PowerPoint Presentation</vt:lpstr>
      <vt:lpstr>Methodology </vt:lpstr>
      <vt:lpstr>Technologies and Tools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Nandini JK_gowda</dc:creator>
  <cp:lastModifiedBy>Nandini JK_gowda</cp:lastModifiedBy>
  <cp:revision>581</cp:revision>
  <dcterms:created xsi:type="dcterms:W3CDTF">2022-04-28T06:39:38Z</dcterms:created>
  <dcterms:modified xsi:type="dcterms:W3CDTF">2022-04-29T07:00:19Z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